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3" r:id="rId2"/>
  </p:sldMasterIdLst>
  <p:notesMasterIdLst>
    <p:notesMasterId r:id="rId40"/>
  </p:notesMasterIdLst>
  <p:handoutMasterIdLst>
    <p:handoutMasterId r:id="rId41"/>
  </p:handoutMasterIdLst>
  <p:sldIdLst>
    <p:sldId id="302" r:id="rId3"/>
    <p:sldId id="317" r:id="rId4"/>
    <p:sldId id="257" r:id="rId5"/>
    <p:sldId id="259" r:id="rId6"/>
    <p:sldId id="260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4" r:id="rId18"/>
    <p:sldId id="273" r:id="rId19"/>
    <p:sldId id="276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  <p:sldId id="328" r:id="rId30"/>
    <p:sldId id="329" r:id="rId31"/>
    <p:sldId id="330" r:id="rId32"/>
    <p:sldId id="331" r:id="rId33"/>
    <p:sldId id="332" r:id="rId34"/>
    <p:sldId id="333" r:id="rId35"/>
    <p:sldId id="334" r:id="rId36"/>
    <p:sldId id="335" r:id="rId37"/>
    <p:sldId id="336" r:id="rId38"/>
    <p:sldId id="318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Hegedus" initials="KH" lastIdx="1" clrIdx="0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824" autoAdjust="0"/>
    <p:restoredTop sz="94660"/>
  </p:normalViewPr>
  <p:slideViewPr>
    <p:cSldViewPr snapToGrid="0">
      <p:cViewPr varScale="1">
        <p:scale>
          <a:sx n="68" d="100"/>
          <a:sy n="68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44A43C-E06C-4E6A-AC10-3DE97332AD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590B6E-EF67-4B0A-9882-DDC7A95E224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66BD5-F811-46A9-B344-A0313997482F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86F943-2AF9-4B80-9C55-D09327F4EC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775622-0BD9-4D0D-B886-85A0D07550D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984C9-11FC-48F8-BD76-91410528CC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5047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42204-4BA3-4513-A378-38917DF73B25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25B9D-B127-4F2C-A5DA-F3118461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8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3160" y="6502122"/>
            <a:ext cx="4114800" cy="365125"/>
          </a:xfrm>
        </p:spPr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E76678FA-D766-4D5D-8CB0-03987CC60F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084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6EEDB-D564-467D-A1C1-AC93073B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24E8E2-9BE2-4C3F-B35A-821E32CA26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2EECDA-E4DC-461E-9CD1-1850B5755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FD8EF-E74A-4A07-B7AE-DDF25BD2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C20A2-AF04-43F1-A3DD-01760D89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3DD5C-BDC7-4674-A39F-C6972D98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382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5AE53-4FB9-4581-8D8B-9A4198F0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F857A8-0409-437A-B1CC-D40FB1751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FC648-D081-416B-9DCD-446D3A1A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D5F2E-8C01-41AE-94B4-1102C73A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05DF1-016A-4D83-8F7B-FE6134C1C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30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42CFEA-D09F-4026-8081-CCED57E9A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8458DF-AEF6-45CD-99B0-F49FB0B31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7FE5A-73FD-4F8C-9FAB-B55CCEA0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22649-746A-4C29-9229-35B07E76B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CFA7D-E663-4DDC-84FC-BC059E0B0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35AF-7344-494F-A253-5B4066E82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6F748-C1E4-490E-92EB-8580BBC5B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4C6CD-B1DA-4482-912D-E82E0243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BC622-AA80-4205-8D86-4F0A2F1E1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C840D-D91D-4EC7-B1B0-62D7FA31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DFB27-D18D-4C42-A482-DE521F1A1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65A14-91C3-4636-BD61-BFC632A59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437A8-01D9-4F7A-8BF1-01CA0690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E6D42-764E-4E84-9BBB-23C4F9518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67A35-6A9C-45BF-B5CA-E84A9D1C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81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405B1-A2D6-4424-9CB6-09DA517FC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4904-A25D-451C-837B-4037A9304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B8A45-2BC0-45B9-883B-AC0A2575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E85C2-3339-4328-8941-9DB4F6FC2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1BB1C-960A-41C4-B7FB-533FDCF6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E0E1-31A2-4BCD-9806-05050CDB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C08E1-0F91-4693-9400-DF500E3E8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C12E1-49C2-4F7C-96F0-B89F016BB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C7641-3E26-4B44-8B83-D2AA075C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9B6B9-5574-432F-B361-FB8D5B5A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36EDA-34A2-4702-AF6D-1C96ACFC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6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0BD9E-8DAD-4358-AC08-3E1F373E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518D2-130D-4267-B42B-E1674674A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D7660-2AA5-451F-A21F-CEA8CAE09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39A05-7AF9-4B52-90D6-0AFDCD4E0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92FB6-418C-416B-9AF4-32AA33FF0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AE081-D79E-401C-B19C-8320519EC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6FA74C-4D23-42CD-B7DB-C5014A48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AE50F-85CD-488C-A3EB-5DB4984E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24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77E1-FBD9-4F17-AC5B-F92C9F89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6A566-3706-4EAD-9A32-8975CDA9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9BB48-2868-45C0-9FA9-D39E1188B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56AD3-FA92-4A09-853A-812C8A2E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28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F278-2B0A-46E4-B1C6-EE7BB542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CC5EF2-F5A4-4E49-B02D-FCACB650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87EA4-28AB-46EF-9C52-82AA54E2F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382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D185F-9A53-4E8D-8E45-8DE395D9D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5D1-3309-4C21-A16A-2961CBB34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299D8-06BB-46CA-875E-F63B01DA1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C5D2E-4CE1-4187-BA61-404495F78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7C58B-F2BA-4152-8B09-FECB53B2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7AE8B-9C04-485D-972D-DD9506BC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2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247005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B5797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0E888-7FF2-4952-B3AA-F8EFA57B6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7A74E-0837-4718-86AA-F83DDFA55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F5DF0-1AC2-4EF1-AAD7-0B5163CDF0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5A78C-97E4-4045-867F-113556F59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1B94-29A7-4A8D-B980-84B44EE264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62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5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857977" y="1559450"/>
            <a:ext cx="10241432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Inserting Citation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8238565" cy="4486275"/>
          </a:xfrm>
        </p:spPr>
        <p:txBody>
          <a:bodyPr>
            <a:normAutofit/>
          </a:bodyPr>
          <a:lstStyle/>
          <a:p>
            <a:r>
              <a:rPr lang="en-US" dirty="0"/>
              <a:t>Reference sources should be cited in the document</a:t>
            </a:r>
          </a:p>
          <a:p>
            <a:r>
              <a:rPr lang="en-US" dirty="0"/>
              <a:t>Sources are usually included in the bibliography when the document is finalized</a:t>
            </a:r>
          </a:p>
          <a:p>
            <a:r>
              <a:rPr lang="en-US" dirty="0"/>
              <a:t>Word includes a number of widely accepted style guides that identify how to correctly ascribe credit to various types of documents</a:t>
            </a:r>
          </a:p>
        </p:txBody>
      </p:sp>
      <p:pic>
        <p:nvPicPr>
          <p:cNvPr id="6" name="Picture 5" descr="\\CCISERVER\Common\Publishing\Working\In Development\3260 Word 2016 Core\Screens\wd-38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164" y="1745466"/>
            <a:ext cx="2130425" cy="38728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B753FA-F6A2-4CF9-BDFA-77B0F3868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9FD5B2-7159-423B-BBD7-F295941D9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51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Citation Sources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add a citation, click the </a:t>
            </a:r>
            <a:r>
              <a:rPr lang="en-US" b="1" dirty="0"/>
              <a:t>References</a:t>
            </a:r>
            <a:r>
              <a:rPr lang="en-US" dirty="0"/>
              <a:t> tab and, in the Citations &amp; Bibliography group, click the arrow for </a:t>
            </a:r>
            <a:r>
              <a:rPr lang="en-US" b="1" dirty="0"/>
              <a:t>Insert Citation </a:t>
            </a:r>
            <a:r>
              <a:rPr lang="en-US" dirty="0"/>
              <a:t>and specify whether to add a new source or new placeholder</a:t>
            </a:r>
          </a:p>
        </p:txBody>
      </p:sp>
      <p:pic>
        <p:nvPicPr>
          <p:cNvPr id="11" name="Picture 10" descr="\\CCISERVER\Common\Publishing\Working\In Development\3260 Word 2016 Core\Screens\wd-38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67" y="3003065"/>
            <a:ext cx="5710555" cy="24117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7A202B-1033-4091-A59E-7F313EA55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C10BAA-AF93-4901-B6D3-257AF7CC2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93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Citation Sources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09600" y="1727797"/>
            <a:ext cx="7600620" cy="4525963"/>
          </a:xfrm>
        </p:spPr>
        <p:txBody>
          <a:bodyPr>
            <a:normAutofit/>
          </a:bodyPr>
          <a:lstStyle/>
          <a:p>
            <a:r>
              <a:rPr lang="en-US" b="1" dirty="0"/>
              <a:t>Inserting a Bibliography</a:t>
            </a:r>
          </a:p>
          <a:p>
            <a:pPr lvl="1"/>
            <a:r>
              <a:rPr lang="en-US" dirty="0"/>
              <a:t>To generate a bibliography, click the </a:t>
            </a:r>
            <a:r>
              <a:rPr lang="en-US" b="1" dirty="0"/>
              <a:t>References </a:t>
            </a:r>
            <a:r>
              <a:rPr lang="en-US" dirty="0"/>
              <a:t>tab and, in the Citations &amp; Bibliography group, click </a:t>
            </a:r>
            <a:r>
              <a:rPr lang="en-US" b="1" dirty="0"/>
              <a:t>Bibliography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 descr="\\CCISERVER\Common\Publishing\Working\In Development\3260 Word 2016 Core\Screens\wd-38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3688" y="1885070"/>
            <a:ext cx="3228712" cy="39636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E49A2D-7EB8-4B51-B471-A809E8763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960C6-0D9B-4689-8A79-1E03857F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44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Inserting Citation Sources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Managing Your Sources</a:t>
            </a:r>
          </a:p>
          <a:p>
            <a:pPr lvl="1"/>
            <a:r>
              <a:rPr lang="en-US" dirty="0"/>
              <a:t>On the References tab, in the Citations &amp; Bibliography group, click </a:t>
            </a:r>
            <a:r>
              <a:rPr lang="en-US" b="1" dirty="0"/>
              <a:t>Manage Sources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39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4177" y="3003552"/>
            <a:ext cx="5501640" cy="28981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A57659-0BC4-47A2-A3F2-43BA7FD4C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A1EAB-E3D3-4E18-A9A4-CA6D1B99F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07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Table of Contents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create a table of contents, you must work through three basic steps: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Select the heading text you want to include in the table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Select the format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Create the table of contents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FE345-9709-4486-B237-852B1C7C0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1DA33-5F8A-47CB-A21E-F6F9B7683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558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Table of Contents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Fastest and simplest way is to apply Word’s standard heading styles to titles</a:t>
            </a:r>
          </a:p>
          <a:p>
            <a:pPr lvl="0"/>
            <a:r>
              <a:rPr lang="en-US" dirty="0"/>
              <a:t>To use a different page numbering format, add a section break after the table of contents page and start page numbering at 1 on the first page</a:t>
            </a:r>
          </a:p>
          <a:p>
            <a:pPr lvl="0"/>
            <a:r>
              <a:rPr lang="en-US" dirty="0"/>
              <a:t>If you included an index in the document, create it before you create the table of contents to include the index</a:t>
            </a:r>
          </a:p>
          <a:p>
            <a:pPr lvl="0"/>
            <a:r>
              <a:rPr lang="en-US" dirty="0"/>
              <a:t>Table of contents entries behave similarly to hyperlinks</a:t>
            </a:r>
          </a:p>
          <a:p>
            <a:pPr lvl="1"/>
            <a:r>
              <a:rPr lang="en-US" dirty="0"/>
              <a:t>Click an entry in the table of contents to move to that item’s location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BA2E8A-C496-48AB-AEE3-E9DE2AA7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A915F-27DE-4AC7-81E2-0BF98BD31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02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Table of Contents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09600" y="1727797"/>
            <a:ext cx="7627620" cy="4525963"/>
          </a:xfrm>
        </p:spPr>
        <p:txBody>
          <a:bodyPr/>
          <a:lstStyle/>
          <a:p>
            <a:r>
              <a:rPr lang="en-US" dirty="0"/>
              <a:t>To create a table of contents, on the References</a:t>
            </a:r>
            <a:r>
              <a:rPr lang="en-US" b="1" dirty="0"/>
              <a:t> </a:t>
            </a:r>
            <a:r>
              <a:rPr lang="en-US" dirty="0"/>
              <a:t>tab, in the Table of Contents</a:t>
            </a:r>
            <a:r>
              <a:rPr lang="en-US" b="1" dirty="0"/>
              <a:t> </a:t>
            </a:r>
            <a:r>
              <a:rPr lang="en-US" dirty="0"/>
              <a:t>group,</a:t>
            </a:r>
            <a:r>
              <a:rPr lang="en-US" b="1" dirty="0"/>
              <a:t> </a:t>
            </a:r>
            <a:r>
              <a:rPr lang="en-US" dirty="0"/>
              <a:t>click </a:t>
            </a:r>
            <a:r>
              <a:rPr lang="en-US" b="1" dirty="0"/>
              <a:t>Table of Contents</a:t>
            </a:r>
            <a:endParaRPr lang="en-US" dirty="0"/>
          </a:p>
        </p:txBody>
      </p:sp>
      <p:pic>
        <p:nvPicPr>
          <p:cNvPr id="6" name="Picture 5" descr="\\CCISERVER\Common\Publishing\Working\In Development\3260 Word 2016 Core\Screens\wd-39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200" y="1830386"/>
            <a:ext cx="3085199" cy="45259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704370-4BD2-4F5E-91A7-BE7BF6133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1CDE93-7EF8-44EC-BD67-FA1934B1C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18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Table of Contents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838200" y="1690688"/>
            <a:ext cx="6505135" cy="4486275"/>
          </a:xfrm>
        </p:spPr>
        <p:txBody>
          <a:bodyPr/>
          <a:lstStyle/>
          <a:p>
            <a:r>
              <a:rPr lang="en-US" dirty="0"/>
              <a:t>To customize the table of contents, on the References tab, in the Table of Contents group, click </a:t>
            </a:r>
            <a:r>
              <a:rPr lang="en-US" b="1" dirty="0"/>
              <a:t>Table of Contents</a:t>
            </a:r>
            <a:r>
              <a:rPr lang="en-US" dirty="0"/>
              <a:t>, and then click </a:t>
            </a:r>
            <a:r>
              <a:rPr lang="en-US" b="1" dirty="0"/>
              <a:t>Custom Table of Contents</a:t>
            </a:r>
            <a:endParaRPr lang="en-US" dirty="0"/>
          </a:p>
        </p:txBody>
      </p:sp>
      <p:pic>
        <p:nvPicPr>
          <p:cNvPr id="6" name="Picture 5" descr="\\CCISERVER\Common\Publishing\Working\In Development\3260 Word 2016 Core\Screens\wd-39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554" y="1775096"/>
            <a:ext cx="3985846" cy="35669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C3B43E-FAE6-4091-A480-C916E4410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067175-CFBB-46F2-8659-F8DD26407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119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Table of Contents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update the table of contents, click anywhere in the existing table of contents and then:</a:t>
            </a:r>
          </a:p>
          <a:p>
            <a:pPr lvl="1"/>
            <a:r>
              <a:rPr lang="en-US" dirty="0"/>
              <a:t>on the References tab, in the Table of Contents group, click </a:t>
            </a:r>
            <a:r>
              <a:rPr lang="en-US" b="1" dirty="0"/>
              <a:t>Add Text</a:t>
            </a:r>
            <a:r>
              <a:rPr lang="en-US" dirty="0"/>
              <a:t> or </a:t>
            </a:r>
            <a:r>
              <a:rPr lang="en-US" b="1" dirty="0"/>
              <a:t>Update Table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in the tab above the table of contents, click </a:t>
            </a:r>
            <a:r>
              <a:rPr lang="en-US" b="1" dirty="0"/>
              <a:t>Update Table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press F9</a:t>
            </a:r>
          </a:p>
        </p:txBody>
      </p:sp>
      <p:pic>
        <p:nvPicPr>
          <p:cNvPr id="6" name="Picture 5" descr="\\CCISERVER\Common\Publishing\Working\In Development\3260 Word 2016 Core\Screens\wd-39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555" y="4324238"/>
            <a:ext cx="5865458" cy="16003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DD8BB8-372E-483B-A50E-2BF8EB73A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66D0BC-54CF-4D8F-8A2C-D336F413D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14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6E2F97-8448-474D-BAF7-84F52959F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</p:spPr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81D775-251F-427C-912E-626625E9D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Working with Comments</a:t>
            </a:r>
          </a:p>
          <a:p>
            <a:pPr lvl="1"/>
            <a:r>
              <a:rPr lang="en-US" dirty="0"/>
              <a:t>Working within a team requires you to incorporate input from many sources </a:t>
            </a:r>
          </a:p>
          <a:p>
            <a:pPr lvl="1"/>
            <a:r>
              <a:rPr lang="en-US" dirty="0"/>
              <a:t>Entails sharing documents with others for their comments and revisions and comparing versions of a document to see where changes were made</a:t>
            </a:r>
          </a:p>
          <a:p>
            <a:pPr lvl="1"/>
            <a:r>
              <a:rPr lang="en-US" dirty="0"/>
              <a:t>Use comments to review other people’s questions and ideas</a:t>
            </a:r>
          </a:p>
          <a:p>
            <a:pPr lvl="1"/>
            <a:r>
              <a:rPr lang="en-US" dirty="0"/>
              <a:t>Use Track Changes to keep track of who changed what and to control which revisions to keep and which revisions to discard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F07997-AEAC-465D-A663-8977617AF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7E056-39CD-4E70-A979-C00554BA4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1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E49B-D410-4FD9-B71D-1E8C29E6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808" y="1124712"/>
            <a:ext cx="10451592" cy="2386584"/>
          </a:xfrm>
        </p:spPr>
        <p:txBody>
          <a:bodyPr anchor="b">
            <a:normAutofit/>
          </a:bodyPr>
          <a:lstStyle/>
          <a:p>
            <a:pPr algn="ctr"/>
            <a:r>
              <a:rPr lang="en-US" sz="6000" dirty="0"/>
              <a:t>Microsoft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9779-5699-41D0-B1DC-BB253480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048" y="3602736"/>
            <a:ext cx="9144000" cy="16550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Lesson 8: Reference Creation and Document Collaboration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64E343-6DF8-4D0E-BA68-28BEEC7E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5DACAD-9799-4FB6-A581-036B31690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19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2EA32-7666-4423-A305-829508927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F79DE-3F0E-4553-A6F6-1D93BF4A0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Working with Comments</a:t>
            </a:r>
          </a:p>
          <a:p>
            <a:pPr lvl="1"/>
            <a:r>
              <a:rPr lang="en-US" dirty="0"/>
              <a:t>Comments are helpful when a document is being edited by multiple editors</a:t>
            </a:r>
          </a:p>
          <a:p>
            <a:pPr lvl="1"/>
            <a:r>
              <a:rPr lang="en-US" dirty="0"/>
              <a:t>You can use comments to do the following: </a:t>
            </a:r>
          </a:p>
          <a:p>
            <a:pPr lvl="2"/>
            <a:r>
              <a:rPr lang="en-US" dirty="0"/>
              <a:t>provide specific instructions</a:t>
            </a:r>
          </a:p>
          <a:p>
            <a:pPr lvl="2"/>
            <a:r>
              <a:rPr lang="en-US" dirty="0"/>
              <a:t>describe decisions that were made</a:t>
            </a:r>
          </a:p>
          <a:p>
            <a:pPr lvl="2"/>
            <a:r>
              <a:rPr lang="en-US" dirty="0"/>
              <a:t>seek clarification or ask a question</a:t>
            </a:r>
          </a:p>
          <a:p>
            <a:pPr lvl="2"/>
            <a:r>
              <a:rPr lang="en-US" dirty="0"/>
              <a:t>specify any content that needs to be revised or reformatted</a:t>
            </a:r>
          </a:p>
          <a:p>
            <a:pPr lvl="1"/>
            <a:r>
              <a:rPr lang="en-US" dirty="0"/>
              <a:t>By default, comments appear in the Markup area at the right margin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9B6F10-AE89-4A46-A6D6-F40E77DEA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C7386B-9C00-4EDE-8030-7A24454C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028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D5322-7BE7-441C-8CAF-0B4943174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8B7EFB-C9F6-42E3-8309-FF444C08B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Adding Comments</a:t>
            </a:r>
          </a:p>
          <a:p>
            <a:pPr lvl="1"/>
            <a:r>
              <a:rPr lang="en-US" dirty="0"/>
              <a:t>To insert a comment, select the text or position the cursor at the desired insertion location and then, on the Review tab, in the Comments group, click </a:t>
            </a:r>
            <a:r>
              <a:rPr lang="en-US" b="1" dirty="0"/>
              <a:t>New Comment</a:t>
            </a:r>
            <a:endParaRPr lang="en-US" dirty="0"/>
          </a:p>
          <a:p>
            <a:pPr lvl="2"/>
            <a:r>
              <a:rPr lang="en-US" dirty="0"/>
              <a:t>cursor is positioned in comment balloon and you can type your comment</a:t>
            </a:r>
          </a:p>
          <a:p>
            <a:pPr lvl="2"/>
            <a:r>
              <a:rPr lang="en-US" dirty="0"/>
              <a:t>as time elapses, the time parameter is updated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47A719-3188-4EE1-8B70-5B9EB4F8CF7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8984" y="4156153"/>
            <a:ext cx="9354031" cy="107320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09110-952C-4976-975E-75D422DCB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50206-38DB-4AAD-8269-5040449E2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445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5D4E3-5351-4FDA-BE01-29DA5115F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D28F45-B61F-4894-8C5C-AB308321C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Reviewing Comments</a:t>
            </a:r>
          </a:p>
          <a:p>
            <a:pPr lvl="1"/>
            <a:r>
              <a:rPr lang="en-US" dirty="0"/>
              <a:t>Move from comment to comment by clicking the </a:t>
            </a:r>
            <a:r>
              <a:rPr lang="en-US" b="1" dirty="0"/>
              <a:t>Next</a:t>
            </a:r>
            <a:r>
              <a:rPr lang="en-US" dirty="0"/>
              <a:t> or </a:t>
            </a:r>
            <a:r>
              <a:rPr lang="en-US" b="1" dirty="0"/>
              <a:t>Previous</a:t>
            </a:r>
            <a:r>
              <a:rPr lang="en-US" dirty="0"/>
              <a:t> buttons on the Review tab</a:t>
            </a:r>
          </a:p>
          <a:p>
            <a:pPr lvl="1"/>
            <a:r>
              <a:rPr lang="en-US" dirty="0"/>
              <a:t>Specify to view comments inline instead of in balloons by pointing to the Balloons option on the Show Markup menu and selecting the appropriate setting</a:t>
            </a:r>
          </a:p>
          <a:p>
            <a:pPr lvl="2"/>
            <a:r>
              <a:rPr lang="en-US" dirty="0"/>
              <a:t>on the Review tab, in the Tracking group, click </a:t>
            </a:r>
            <a:r>
              <a:rPr lang="en-US" b="1" dirty="0"/>
              <a:t>Show Markup </a:t>
            </a:r>
            <a:r>
              <a:rPr lang="en-US" dirty="0"/>
              <a:t>to open the menu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AD8E80-43D9-4EC5-8590-7AED36655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260" y="4170491"/>
            <a:ext cx="4594811" cy="1995645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87F68D-74AB-404A-BE60-C1FE7C7C0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4BD796-C541-41A1-A111-E7BA49207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753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CA79B-7C55-4312-BFC0-0A45E7D97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164B5C-E51E-4C2C-A1DF-D8298693F7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Reviewing Comments</a:t>
            </a:r>
          </a:p>
          <a:p>
            <a:pPr lvl="1"/>
            <a:r>
              <a:rPr lang="en-US" b="1" dirty="0"/>
              <a:t>Show Revisions in Balloons</a:t>
            </a:r>
            <a:r>
              <a:rPr lang="en-US" dirty="0"/>
              <a:t> - comments appear in the default comment balloons</a:t>
            </a:r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lvl="1"/>
            <a:r>
              <a:rPr lang="en-US" b="1" dirty="0"/>
              <a:t>Show All Revisions Inline </a:t>
            </a:r>
            <a:r>
              <a:rPr lang="en-US" dirty="0"/>
              <a:t>-</a:t>
            </a:r>
            <a:r>
              <a:rPr lang="en-US" b="1" dirty="0"/>
              <a:t> </a:t>
            </a:r>
            <a:r>
              <a:rPr lang="en-US" dirty="0"/>
              <a:t>comments appear inside the text where a change has been made or a comment has been added</a:t>
            </a:r>
          </a:p>
          <a:p>
            <a:pPr lvl="2"/>
            <a:r>
              <a:rPr lang="en-US" dirty="0"/>
              <a:t>point at the changed text and a ScreenTip containing the </a:t>
            </a:r>
            <a:br>
              <a:rPr lang="en-US" dirty="0"/>
            </a:br>
            <a:r>
              <a:rPr lang="en-US" dirty="0"/>
              <a:t>comment displays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715D54-9381-474E-BFDB-1CD66AB1E8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480" y="4844881"/>
            <a:ext cx="2628185" cy="102398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66E072-B08C-4277-9F88-1CB0B26F1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245" y="2920015"/>
            <a:ext cx="8561510" cy="11602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04B5D3-4AA0-4BEF-9CB5-1C688A3DB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6B38D3-635B-4689-A293-838C80107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646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7D906-C707-43B1-B40A-361F5087CD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DF437D-49A0-4733-A03B-5259C33E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Replying to Comments</a:t>
            </a:r>
          </a:p>
          <a:p>
            <a:pPr lvl="1"/>
            <a:r>
              <a:rPr lang="en-US" dirty="0"/>
              <a:t>To reply to a comment, click the </a:t>
            </a:r>
            <a:r>
              <a:rPr lang="en-US" b="1" dirty="0"/>
              <a:t>Reply</a:t>
            </a:r>
            <a:r>
              <a:rPr lang="en-US" dirty="0"/>
              <a:t> button in the comment balloon</a:t>
            </a:r>
          </a:p>
          <a:p>
            <a:pPr marL="400050" lvl="1" indent="0">
              <a:buNone/>
            </a:pPr>
            <a:endParaRPr lang="en-US" sz="2800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54DAD2-E7A5-4E1E-8012-002A8394C3B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74522" y="2612779"/>
            <a:ext cx="8596417" cy="178963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49C01-DEE5-47CA-9DB4-7CE2819F8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E3B2E-BA35-4BBE-A986-88B7DBF8D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768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CBC20-C644-421A-AC6B-4122FF314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9873D-B28D-446E-AF70-07D9C8DE77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Resolving Comments</a:t>
            </a:r>
          </a:p>
          <a:p>
            <a:pPr lvl="1"/>
            <a:r>
              <a:rPr lang="en-US" dirty="0"/>
              <a:t>Resolve a comment by clicking the </a:t>
            </a:r>
            <a:r>
              <a:rPr lang="en-US" b="1" dirty="0"/>
              <a:t>Resolve</a:t>
            </a:r>
            <a:r>
              <a:rPr lang="en-US" dirty="0"/>
              <a:t> button in the comment balloon</a:t>
            </a:r>
          </a:p>
          <a:p>
            <a:pPr lvl="1"/>
            <a:endParaRPr lang="en-US" dirty="0"/>
          </a:p>
          <a:p>
            <a:pPr marL="400050" lvl="1" indent="0">
              <a:buNone/>
            </a:pPr>
            <a:endParaRPr lang="en-US" sz="2800" dirty="0"/>
          </a:p>
          <a:p>
            <a:pPr marL="400050" lvl="1" indent="0">
              <a:buNone/>
            </a:pPr>
            <a:endParaRPr lang="en-US" sz="2800" dirty="0"/>
          </a:p>
          <a:p>
            <a:pPr lvl="1">
              <a:spcBef>
                <a:spcPts val="1800"/>
              </a:spcBef>
            </a:pPr>
            <a:r>
              <a:rPr lang="en-US" dirty="0"/>
              <a:t>When the cursor is positioned within document text, resolved comments appear in collapsed form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FE42F4-7394-4C7B-9A0F-6FC01601535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38992" y="2750653"/>
            <a:ext cx="8280000" cy="129546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EF8914-3A58-4C9D-A012-0D4E49ACBB4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738992" y="5116744"/>
            <a:ext cx="8280000" cy="80014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AB0585-A282-407B-9224-4FA67AF03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3504F5-5735-4F4C-A633-6F6E379DC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774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555DE-44FE-4D9C-8B68-79144B196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Document Collaboration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E563E-4D9F-41D2-92A5-6B7E00244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Deleting Comments</a:t>
            </a:r>
          </a:p>
          <a:p>
            <a:pPr lvl="1"/>
            <a:r>
              <a:rPr lang="en-GB" dirty="0"/>
              <a:t>T</a:t>
            </a:r>
            <a:r>
              <a:rPr lang="en-US" dirty="0"/>
              <a:t>o remove a comment, select comment to delete, on Review tab, in Comments group, click </a:t>
            </a:r>
            <a:r>
              <a:rPr lang="en-US" b="1" dirty="0"/>
              <a:t>Delete</a:t>
            </a:r>
          </a:p>
          <a:p>
            <a:pPr lvl="2"/>
            <a:r>
              <a:rPr lang="en-US" dirty="0"/>
              <a:t>can also delete all comments shown, or delete all comments in the document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4E1F66-8DDA-4478-BF8E-DCAEA1576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705" y="3429000"/>
            <a:ext cx="3312201" cy="136808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8FB7F-63F8-4529-9D98-369F77483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43BE26-D7E2-4545-9396-45BDDB4C6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223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3D6BE6-08F9-4B8F-9215-76F43FE18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1D6F1-EB23-44AF-BF09-B1FBB4A3CB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Access the Track Changes feature in the Tracking group on the Review tab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Track Changes</a:t>
            </a:r>
            <a:r>
              <a:rPr lang="en-US" dirty="0"/>
              <a:t> to turn the feature on or off; or</a:t>
            </a:r>
          </a:p>
          <a:p>
            <a:pPr lvl="1"/>
            <a:r>
              <a:rPr lang="en-US" dirty="0"/>
              <a:t>press CTRL+SHIFT+E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When the Track Changes option is active, insertions, deletions, text repositioning, and formatting changes will be recorded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DF7819-4A92-468E-A470-8ED2E403CC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3378" y="3105672"/>
            <a:ext cx="1724978" cy="110181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648DF-A8A8-499C-BB46-D92CFB92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C05923-587B-4081-9163-555E08768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510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8EDA0-F110-4101-B7A2-04A9D5AF7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656F0-5D35-4945-A652-ED299600E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Track Changes is turned on, Word will track and indicate changes made to the document as follows:</a:t>
            </a:r>
          </a:p>
          <a:p>
            <a:pPr lvl="1"/>
            <a:r>
              <a:rPr lang="en-US" dirty="0"/>
              <a:t>inserted text will be underlined</a:t>
            </a:r>
          </a:p>
          <a:p>
            <a:pPr lvl="1"/>
            <a:r>
              <a:rPr lang="en-US" dirty="0"/>
              <a:t>deleted text appears with strikethrough</a:t>
            </a:r>
          </a:p>
          <a:p>
            <a:pPr lvl="1"/>
            <a:r>
              <a:rPr lang="en-US" dirty="0"/>
              <a:t>formatting changes are referenced as comments in the Markup area</a:t>
            </a:r>
          </a:p>
          <a:p>
            <a:pPr lvl="1"/>
            <a:r>
              <a:rPr lang="en-US" dirty="0"/>
              <a:t>comments appear in balloons at the right, in the Markup area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DDDF46-B6C5-43BD-BCFB-C140B4BA6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75E64-6D51-44E3-AFEC-577D95C73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6686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777F3-CEDA-4F65-A9D6-C80AB6EAD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6A2EF5-86CD-45EA-A6B0-20AC53FDC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Reviewing Tracked Changes</a:t>
            </a:r>
          </a:p>
          <a:p>
            <a:pPr lvl="1"/>
            <a:r>
              <a:rPr lang="en-US" dirty="0"/>
              <a:t>In a document that has been reviewed by others, the comments or changes made by each reviewer show in a different color</a:t>
            </a:r>
          </a:p>
          <a:p>
            <a:pPr lvl="1"/>
            <a:r>
              <a:rPr lang="en-US" dirty="0"/>
              <a:t>To view changes made by a specific reviewer, use the </a:t>
            </a:r>
            <a:r>
              <a:rPr lang="en-US" b="1" dirty="0"/>
              <a:t>Specific People </a:t>
            </a:r>
            <a:r>
              <a:rPr lang="en-US" dirty="0"/>
              <a:t>option on the Show Markup</a:t>
            </a:r>
            <a:r>
              <a:rPr lang="en-US" b="1" dirty="0"/>
              <a:t> </a:t>
            </a:r>
            <a:r>
              <a:rPr lang="en-US" dirty="0"/>
              <a:t>menu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96BE7F-518B-48BE-B9EB-E0A17FCCE1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259" t="6800"/>
          <a:stretch/>
        </p:blipFill>
        <p:spPr bwMode="auto">
          <a:xfrm>
            <a:off x="1779460" y="3786638"/>
            <a:ext cx="6841112" cy="2467122"/>
          </a:xfrm>
          <a:prstGeom prst="rect">
            <a:avLst/>
          </a:prstGeom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46E43-3BBB-4616-A5A8-903DC94B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8FD4C4-1E80-439B-8BE3-ECAEBC8B8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00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insert and modify footnotes and endnotes</a:t>
            </a:r>
          </a:p>
          <a:p>
            <a:r>
              <a:rPr lang="en-US" dirty="0"/>
              <a:t>insert and modify citations</a:t>
            </a:r>
          </a:p>
          <a:p>
            <a:pPr lvl="0"/>
            <a:r>
              <a:rPr lang="en-US" dirty="0"/>
              <a:t>insert and modify bibliographies</a:t>
            </a:r>
          </a:p>
          <a:p>
            <a:pPr lvl="0"/>
            <a:r>
              <a:rPr lang="en-US" dirty="0"/>
              <a:t>create and update a table of contents</a:t>
            </a:r>
          </a:p>
          <a:p>
            <a:r>
              <a:rPr lang="en-US" dirty="0"/>
              <a:t>add, review, reply to, resolve, and delete comments</a:t>
            </a:r>
          </a:p>
          <a:p>
            <a:r>
              <a:rPr lang="en-US" dirty="0"/>
              <a:t>review, accept, and reject tracked changes</a:t>
            </a:r>
          </a:p>
          <a:p>
            <a:r>
              <a:rPr lang="en-US" dirty="0"/>
              <a:t>lock and unlock change tracking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782125-38F1-4108-BC86-DA393DD62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108DBF-3D57-49F5-85AF-E6C189194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8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A1FDF-3248-48F6-8C20-B8E01B0EB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6AC2E-C868-42E6-8608-273159E7F5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Changing How Tracked Changes Display</a:t>
            </a:r>
          </a:p>
          <a:p>
            <a:pPr lvl="1"/>
            <a:r>
              <a:rPr lang="en-US" dirty="0"/>
              <a:t>Changes (</a:t>
            </a:r>
            <a:r>
              <a:rPr lang="en-US" i="1" dirty="0"/>
              <a:t>markup</a:t>
            </a:r>
            <a:r>
              <a:rPr lang="en-US" dirty="0"/>
              <a:t>) can be set to appear in the markup area at the left or right side of the document</a:t>
            </a:r>
          </a:p>
          <a:p>
            <a:pPr lvl="1"/>
            <a:r>
              <a:rPr lang="en-US" dirty="0"/>
              <a:t>To change how tracked changes display, on the Review tab, in the Tracking group, click the </a:t>
            </a:r>
            <a:r>
              <a:rPr lang="en-US" b="1" dirty="0"/>
              <a:t>Display for Review</a:t>
            </a:r>
            <a:r>
              <a:rPr lang="en-US" dirty="0"/>
              <a:t> box </a:t>
            </a:r>
          </a:p>
          <a:p>
            <a:pPr lvl="2"/>
            <a:r>
              <a:rPr lang="en-US" b="1" dirty="0"/>
              <a:t>Simple</a:t>
            </a:r>
            <a:r>
              <a:rPr lang="en-US" dirty="0"/>
              <a:t> </a:t>
            </a:r>
            <a:r>
              <a:rPr lang="en-US" b="1" dirty="0"/>
              <a:t>Markup</a:t>
            </a:r>
            <a:r>
              <a:rPr lang="en-US" dirty="0"/>
              <a:t> - displays a vertical line that marks areas of the document that have been revised, and displays changes as if they had been accepted</a:t>
            </a:r>
          </a:p>
          <a:p>
            <a:pPr lvl="2"/>
            <a:r>
              <a:rPr lang="en-US" b="1" dirty="0"/>
              <a:t>All Markup</a:t>
            </a:r>
            <a:r>
              <a:rPr lang="en-US" dirty="0"/>
              <a:t> - displays markup for all changes (insertions, deletions, moved text, and so on)</a:t>
            </a:r>
          </a:p>
          <a:p>
            <a:pPr lvl="2"/>
            <a:r>
              <a:rPr lang="en-US" b="1" dirty="0"/>
              <a:t>No</a:t>
            </a:r>
            <a:r>
              <a:rPr lang="en-US" dirty="0"/>
              <a:t> </a:t>
            </a:r>
            <a:r>
              <a:rPr lang="en-US" b="1" dirty="0"/>
              <a:t>Markup</a:t>
            </a:r>
            <a:r>
              <a:rPr lang="en-US" dirty="0"/>
              <a:t> - hides all the markup; the document displays as it would appear with all changes accepted and incorporated</a:t>
            </a:r>
          </a:p>
          <a:p>
            <a:pPr lvl="2"/>
            <a:r>
              <a:rPr lang="en-US" b="1" dirty="0"/>
              <a:t>Original</a:t>
            </a:r>
            <a:r>
              <a:rPr lang="en-US" dirty="0"/>
              <a:t> - displays the document in its original form, without edits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7EFF7D-52D5-4AD9-80B5-73223118B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7B4A90-8CA0-4C90-9D15-1EF3422E2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501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FE48-CB8F-4DF8-9F75-719EBA0D8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6F989-5EAA-4A98-8A7E-3EAAE9619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662203" cy="4525963"/>
          </a:xfrm>
        </p:spPr>
        <p:txBody>
          <a:bodyPr/>
          <a:lstStyle/>
          <a:p>
            <a:r>
              <a:rPr lang="en-US" b="1" dirty="0"/>
              <a:t>Setting Track Changes Options</a:t>
            </a:r>
          </a:p>
          <a:p>
            <a:pPr lvl="1"/>
            <a:r>
              <a:rPr lang="en-US" dirty="0"/>
              <a:t>To change Word tracks and displays revisions, on Review tab, in Tracking group, click the </a:t>
            </a:r>
            <a:r>
              <a:rPr lang="en-US" b="1" dirty="0"/>
              <a:t>Change Tracking Options </a:t>
            </a:r>
            <a:r>
              <a:rPr lang="en-US" dirty="0"/>
              <a:t>dialog box launcher</a:t>
            </a:r>
          </a:p>
          <a:p>
            <a:pPr lvl="2"/>
            <a:r>
              <a:rPr lang="en-US" b="1" dirty="0"/>
              <a:t>Show</a:t>
            </a:r>
            <a:r>
              <a:rPr lang="en-US" dirty="0"/>
              <a:t>—specify which changes you want to display</a:t>
            </a:r>
          </a:p>
          <a:p>
            <a:pPr lvl="2"/>
            <a:r>
              <a:rPr lang="en-US" b="1" dirty="0"/>
              <a:t>Balloons in All Markup view show</a:t>
            </a:r>
            <a:r>
              <a:rPr lang="en-US" dirty="0"/>
              <a:t>—choose from Revisions, Nothing, or Comments and formatting</a:t>
            </a:r>
          </a:p>
          <a:p>
            <a:pPr lvl="2"/>
            <a:r>
              <a:rPr lang="en-US" b="1" dirty="0"/>
              <a:t>Reviewing Pane</a:t>
            </a:r>
            <a:r>
              <a:rPr lang="en-US" dirty="0"/>
              <a:t>—select from Off, Vertical, or Horizontal</a:t>
            </a:r>
          </a:p>
          <a:p>
            <a:pPr lvl="1"/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BE0DBB-92EF-4578-8C8B-AAFEC6BC5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511" y="2168460"/>
            <a:ext cx="2839237" cy="230506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7E682-127D-4257-B783-E27070925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5266D3-8E58-4BA5-B4A9-455A52135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528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DFE48-CB8F-4DF8-9F75-719EBA0D86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6F989-5EAA-4A98-8A7E-3EAAE9619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063819" cy="4525963"/>
          </a:xfrm>
        </p:spPr>
        <p:txBody>
          <a:bodyPr/>
          <a:lstStyle/>
          <a:p>
            <a:r>
              <a:rPr lang="en-US" b="1" dirty="0"/>
              <a:t>Setting Track Changes Options</a:t>
            </a:r>
          </a:p>
          <a:p>
            <a:pPr lvl="1"/>
            <a:r>
              <a:rPr lang="en-US" dirty="0"/>
              <a:t>In Track Changes Options dialog box, click the following: </a:t>
            </a:r>
          </a:p>
          <a:p>
            <a:pPr lvl="2"/>
            <a:r>
              <a:rPr lang="en-US" b="1" dirty="0"/>
              <a:t>Advanced Options</a:t>
            </a:r>
            <a:r>
              <a:rPr lang="en-US" dirty="0"/>
              <a:t>—to open Advanced Track Changes Options dialog box includes options to customize placement, formatting, and color scheme for tracked changes</a:t>
            </a:r>
          </a:p>
          <a:p>
            <a:pPr lvl="2"/>
            <a:r>
              <a:rPr lang="en-US" b="1" dirty="0"/>
              <a:t>Change User Name</a:t>
            </a:r>
            <a:r>
              <a:rPr lang="en-US" dirty="0"/>
              <a:t>—change name associated with your revisions and comments in Word Options dialog box</a:t>
            </a:r>
          </a:p>
          <a:p>
            <a:pPr lvl="1"/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CDB717-E856-44E8-BB3E-AA1D1A98C7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381" y="1999349"/>
            <a:ext cx="3464368" cy="375433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958E9-6530-4B4E-9941-15DB30765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6E180-7ACB-43D6-A416-43D5D92EF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735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00E63-F1EB-4E59-9BC7-FBD4DE5BC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C91B4-822A-4671-AFF7-5B31A473F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819179" cy="4525963"/>
          </a:xfrm>
        </p:spPr>
        <p:txBody>
          <a:bodyPr/>
          <a:lstStyle/>
          <a:p>
            <a:r>
              <a:rPr lang="en-US" b="1" dirty="0"/>
              <a:t>Accepting and Rejecting Tracked Changes</a:t>
            </a:r>
          </a:p>
          <a:p>
            <a:pPr lvl="1"/>
            <a:r>
              <a:rPr lang="en-US" dirty="0"/>
              <a:t>To accept changes, click the </a:t>
            </a:r>
            <a:r>
              <a:rPr lang="en-US" b="1" dirty="0"/>
              <a:t>Accept</a:t>
            </a:r>
            <a:r>
              <a:rPr lang="en-US" dirty="0"/>
              <a:t> button on the Review tab, and click the option you want; for example, Accept and Move to Next or Accept This Change</a:t>
            </a:r>
          </a:p>
          <a:p>
            <a:pPr lvl="1"/>
            <a:r>
              <a:rPr lang="en-GB" dirty="0"/>
              <a:t>To reject changes, click the </a:t>
            </a:r>
            <a:r>
              <a:rPr lang="en-GB" b="1" dirty="0"/>
              <a:t>Reject</a:t>
            </a:r>
            <a:r>
              <a:rPr lang="en-GB" dirty="0"/>
              <a:t> button on the Review tab and click the option you want; for example, Reject and Move to Next or Reject This Change</a:t>
            </a:r>
          </a:p>
          <a:p>
            <a:pPr lvl="1"/>
            <a:r>
              <a:rPr lang="en-US" dirty="0"/>
              <a:t>Can also choose to accept all changes or reject all changes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6DDBBF-AA94-4F24-9E26-3C38A901C92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9214337" y="2194496"/>
            <a:ext cx="2155411" cy="15938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4177F2-A805-4D24-BA6E-2A1AFED02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0578" y="4271333"/>
            <a:ext cx="2609170" cy="1693369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04D839-8B85-4366-A1A7-E5395F76B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F58871-E7B7-4B77-B135-F7F7B167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774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EFFF8-F293-412D-99F8-DC3086B81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68C6F1-8ECC-47A1-9F73-B7879CE15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8673548" cy="4525963"/>
          </a:xfrm>
        </p:spPr>
        <p:txBody>
          <a:bodyPr/>
          <a:lstStyle/>
          <a:p>
            <a:r>
              <a:rPr lang="en-US" b="1" dirty="0"/>
              <a:t>Accepting and Rejecting Tracked Changes</a:t>
            </a:r>
          </a:p>
          <a:p>
            <a:pPr lvl="1"/>
            <a:r>
              <a:rPr lang="en-US" dirty="0"/>
              <a:t>To display the Reviewing Pane, on the Review tab, in the Tracking group, click </a:t>
            </a:r>
            <a:r>
              <a:rPr lang="en-US" b="1" dirty="0"/>
              <a:t>Reviewing Pane</a:t>
            </a:r>
            <a:r>
              <a:rPr lang="en-US" dirty="0"/>
              <a:t>, and then specify to display the pane either vertically or horizontally</a:t>
            </a:r>
          </a:p>
          <a:p>
            <a:pPr lvl="2"/>
            <a:r>
              <a:rPr lang="en-US" dirty="0"/>
              <a:t>can view all changes in one location and scroll through the pane to find a specific change or to get an idea of how many changes were made</a:t>
            </a:r>
          </a:p>
          <a:p>
            <a:pPr lvl="2"/>
            <a:r>
              <a:rPr lang="en-US" dirty="0"/>
              <a:t>can also click the arrow at the left of # revisions to display the number of each type of revision made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54935C-47D3-4760-8764-6CBB1D6421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764" r="83679" b="3594"/>
          <a:stretch/>
        </p:blipFill>
        <p:spPr>
          <a:xfrm>
            <a:off x="9487719" y="1610487"/>
            <a:ext cx="1882030" cy="45259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1E010A-B4D2-4FE7-8391-8329D4E5507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940320" y="4697059"/>
            <a:ext cx="1734206" cy="143939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DCC44E-EA25-434D-887F-7E998233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0497C9-739B-42DB-BCE3-8FAA6346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3550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4464-E72E-4412-8041-D3A3FD830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Track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23018-B19F-47B0-B9AB-4BF5A10DC1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8703212" cy="4525963"/>
          </a:xfrm>
        </p:spPr>
        <p:txBody>
          <a:bodyPr/>
          <a:lstStyle/>
          <a:p>
            <a:r>
              <a:rPr lang="en-US" b="1" dirty="0"/>
              <a:t>Locking and Unlocking Change Tracking</a:t>
            </a:r>
          </a:p>
          <a:p>
            <a:pPr lvl="1"/>
            <a:r>
              <a:rPr lang="en-US" dirty="0"/>
              <a:t>Use the Lock Tracking feature to prevent other users from turning off Track Changes</a:t>
            </a:r>
          </a:p>
          <a:p>
            <a:pPr lvl="1"/>
            <a:r>
              <a:rPr lang="en-US" dirty="0"/>
              <a:t>To turn on Lock Tracking, on the Review tab, in the Tracking group, click the </a:t>
            </a:r>
            <a:r>
              <a:rPr lang="en-US" b="1" dirty="0"/>
              <a:t>Track Changes </a:t>
            </a:r>
            <a:r>
              <a:rPr lang="en-US" dirty="0"/>
              <a:t>arrow, and then click </a:t>
            </a:r>
            <a:r>
              <a:rPr lang="en-US" b="1" dirty="0"/>
              <a:t>Lock Tracking</a:t>
            </a:r>
            <a:endParaRPr lang="en-US" dirty="0"/>
          </a:p>
          <a:p>
            <a:pPr lvl="1"/>
            <a:r>
              <a:rPr lang="en-US" dirty="0"/>
              <a:t>Enter a password (optional) in the Lock Tracking </a:t>
            </a:r>
            <a:br>
              <a:rPr lang="en-US" dirty="0"/>
            </a:br>
            <a:r>
              <a:rPr lang="en-US" dirty="0"/>
              <a:t>dialog box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DF4724-CEEC-43EC-8BEF-92168F8167F9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6" b="6454"/>
          <a:stretch/>
        </p:blipFill>
        <p:spPr bwMode="auto">
          <a:xfrm>
            <a:off x="9504106" y="2266879"/>
            <a:ext cx="1917187" cy="11361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\\CCISERVER\Common\Publishing\Working\In Development\3261 Word 2016 Expert\Screens\Lesson 1\3261-L1-001.png">
            <a:extLst>
              <a:ext uri="{FF2B5EF4-FFF2-40B4-BE49-F238E27FC236}">
                <a16:creationId xmlns:a16="http://schemas.microsoft.com/office/drawing/2014/main" id="{6283E763-0907-40A2-BA8D-C42FDB6CFA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599" y="3994007"/>
            <a:ext cx="3191693" cy="144343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6DD16A-C693-4F04-A381-430208A52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0D41C3-E3AA-432B-B8F2-BA8BDEAD9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1879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Track Changes</a:t>
            </a:r>
            <a:endParaRPr lang="en-US" b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09599" y="1727797"/>
            <a:ext cx="8393724" cy="4525963"/>
          </a:xfrm>
        </p:spPr>
        <p:txBody>
          <a:bodyPr>
            <a:normAutofit/>
          </a:bodyPr>
          <a:lstStyle/>
          <a:p>
            <a:r>
              <a:rPr lang="en-US" b="1" dirty="0"/>
              <a:t>Locking and Unlocking Change Tracking</a:t>
            </a:r>
          </a:p>
          <a:p>
            <a:pPr lvl="1"/>
            <a:r>
              <a:rPr lang="en-US" dirty="0"/>
              <a:t>To turn off Lock Tracking, on the Review tab, in the Tracking group, click the </a:t>
            </a:r>
            <a:r>
              <a:rPr lang="en-US" b="1" dirty="0"/>
              <a:t>Track</a:t>
            </a:r>
            <a:r>
              <a:rPr lang="en-US" dirty="0"/>
              <a:t> </a:t>
            </a:r>
            <a:r>
              <a:rPr lang="en-US" b="1" dirty="0"/>
              <a:t>Changes</a:t>
            </a:r>
            <a:r>
              <a:rPr lang="en-US" dirty="0"/>
              <a:t> arrow, and then click </a:t>
            </a:r>
            <a:r>
              <a:rPr lang="en-US" b="1" dirty="0"/>
              <a:t>Lock Tracking</a:t>
            </a:r>
            <a:r>
              <a:rPr lang="en-US" dirty="0"/>
              <a:t> again</a:t>
            </a:r>
          </a:p>
          <a:p>
            <a:pPr lvl="2"/>
            <a:r>
              <a:rPr lang="en-US" dirty="0"/>
              <a:t>enter the password you specified (optional), and then click </a:t>
            </a:r>
            <a:r>
              <a:rPr lang="en-US" b="1" dirty="0"/>
              <a:t>OK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EC9FA0-9E82-46EC-A6A4-11A682D36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6202" y="2207592"/>
            <a:ext cx="2233797" cy="75598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7E5EA2-574F-44D6-BE5B-B73693E3D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050C01-D155-47BD-8C69-ECE858242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9142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insert and modify footnotes and endnotes</a:t>
            </a:r>
          </a:p>
          <a:p>
            <a:r>
              <a:rPr lang="en-US" dirty="0"/>
              <a:t>insert and modify citations</a:t>
            </a:r>
          </a:p>
          <a:p>
            <a:pPr lvl="0"/>
            <a:r>
              <a:rPr lang="en-US" dirty="0"/>
              <a:t>insert and modify bibliographies</a:t>
            </a:r>
          </a:p>
          <a:p>
            <a:pPr lvl="0"/>
            <a:r>
              <a:rPr lang="en-US" dirty="0"/>
              <a:t>create and update a table of contents</a:t>
            </a:r>
          </a:p>
          <a:p>
            <a:r>
              <a:rPr lang="en-US" dirty="0"/>
              <a:t>add, review, reply to, resolve, and delete comments</a:t>
            </a:r>
          </a:p>
          <a:p>
            <a:r>
              <a:rPr lang="en-US" dirty="0"/>
              <a:t>review, accept, and reject tracked changes</a:t>
            </a:r>
          </a:p>
          <a:p>
            <a:r>
              <a:rPr lang="en-US" dirty="0"/>
              <a:t>lock and unlock change tracking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AE8C26-45B8-434B-9870-8CC47F9F4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DBEC8F-B360-4CA9-A43C-A411C52D2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59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References?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Important to acknowledge the owner of a copyright</a:t>
            </a:r>
          </a:p>
          <a:p>
            <a:pPr lvl="1"/>
            <a:r>
              <a:rPr lang="en-US" dirty="0"/>
              <a:t>Copyright laws were introduced to protect original works created by an individual or organization</a:t>
            </a:r>
          </a:p>
          <a:p>
            <a:pPr lvl="1"/>
            <a:r>
              <a:rPr lang="en-US" dirty="0"/>
              <a:t>Copyright is implied whenever you are viewing something not created by you or your organization</a:t>
            </a:r>
          </a:p>
          <a:p>
            <a:r>
              <a:rPr lang="en-US" dirty="0"/>
              <a:t>Plagiarism</a:t>
            </a:r>
          </a:p>
          <a:p>
            <a:pPr lvl="1"/>
            <a:r>
              <a:rPr lang="en-US" dirty="0"/>
              <a:t>Act of taking an original work, altering it slightly, and then taking credit for a new item as if it was an original 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1DBCC-28DB-43DD-9283-9BAF7F5EF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C1495E-5A33-4EDE-821B-359453451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94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References?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Copyright laws apply to anything you find on the Internet as they apply to any published materials</a:t>
            </a:r>
          </a:p>
          <a:p>
            <a:r>
              <a:rPr lang="en-US" dirty="0"/>
              <a:t>Word provides a variety of methods to reference material to suit your document type</a:t>
            </a:r>
          </a:p>
          <a:p>
            <a:r>
              <a:rPr lang="en-US" dirty="0"/>
              <a:t>Regardless of the type of reference you use for a source, it is important to remember to make reference to it in your document to prevent any instances of copyright infringement or plagiarism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8E63E7-AEBC-48E4-8CE8-949625160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14610C-2F03-4B85-A354-EA4FC0AC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575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Footnotes and Endnotes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Footnotes usually appear at the bottom of the page, but may also be placed directly below the text</a:t>
            </a:r>
          </a:p>
          <a:p>
            <a:pPr lvl="1"/>
            <a:r>
              <a:rPr lang="en-US" dirty="0"/>
              <a:t>Each footnote has a numbered note reference mark</a:t>
            </a:r>
          </a:p>
          <a:p>
            <a:r>
              <a:rPr lang="en-US" dirty="0"/>
              <a:t>Endnotes appear at the end of a document or document section</a:t>
            </a:r>
          </a:p>
          <a:p>
            <a:r>
              <a:rPr lang="en-US" dirty="0"/>
              <a:t>To create a footnote, on the References tab, in the Footnotes group, click </a:t>
            </a:r>
            <a:r>
              <a:rPr lang="en-US" b="1" dirty="0"/>
              <a:t>Insert Footnote</a:t>
            </a:r>
            <a:endParaRPr lang="en-US" dirty="0"/>
          </a:p>
        </p:txBody>
      </p:sp>
      <p:pic>
        <p:nvPicPr>
          <p:cNvPr id="6" name="Picture 5" descr="\\CCISERVER\Common\Publishing\Working\In Development\3260 Word 2016 Core\Screens\wd-38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377" y="4469681"/>
            <a:ext cx="2165350" cy="5410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7DF1F-0BA7-4326-9BB8-7392E65E5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C15CAF-135F-4814-8051-01355A4F5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569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Footnotes and Endnotes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7974842" cy="4525963"/>
          </a:xfrm>
        </p:spPr>
        <p:txBody>
          <a:bodyPr/>
          <a:lstStyle/>
          <a:p>
            <a:r>
              <a:rPr lang="en-US" dirty="0"/>
              <a:t>To create an endnote, on the References tab, in the Footnotes group, click the </a:t>
            </a:r>
            <a:r>
              <a:rPr lang="en-US" b="1" dirty="0"/>
              <a:t>Footnote &amp; Endnote</a:t>
            </a:r>
            <a:r>
              <a:rPr lang="en-US" dirty="0"/>
              <a:t> dialog box launcher, and then click </a:t>
            </a:r>
            <a:r>
              <a:rPr lang="en-US" b="1" dirty="0"/>
              <a:t>Endnotes</a:t>
            </a:r>
            <a:endParaRPr lang="en-US" dirty="0"/>
          </a:p>
          <a:p>
            <a:r>
              <a:rPr lang="en-US" dirty="0"/>
              <a:t>To customize a footnote or endnote, on the References tab, in the Footnotes group, click the  </a:t>
            </a:r>
            <a:r>
              <a:rPr lang="en-US" b="1" dirty="0"/>
              <a:t>Footnote &amp; Endnote</a:t>
            </a:r>
            <a:r>
              <a:rPr lang="en-US" dirty="0"/>
              <a:t> dialog box launcher</a:t>
            </a:r>
          </a:p>
          <a:p>
            <a:endParaRPr lang="en-US" dirty="0"/>
          </a:p>
        </p:txBody>
      </p:sp>
      <p:pic>
        <p:nvPicPr>
          <p:cNvPr id="7" name="Picture 6" descr="\\CCISERVER\Common\Publishing\Working\In Development\3260 Word 2016 Core\Screens\wd-38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094" y="1941339"/>
            <a:ext cx="2553570" cy="374824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DE05DA-3DD2-4229-9DDE-7B6320E20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B32CEB-4961-48EA-9B89-C890F6D18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93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Footnotes and Endnotes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To view text for a footnote or endnote, point at the note reference icon in the document</a:t>
            </a:r>
          </a:p>
          <a:p>
            <a:pPr lvl="0"/>
            <a:r>
              <a:rPr lang="en-US" dirty="0"/>
              <a:t>To move a footnote or endnote to another location in the document, cut the  footnote or endnote reference from its current location and paste it into a new location</a:t>
            </a:r>
          </a:p>
          <a:p>
            <a:pPr lvl="0"/>
            <a:r>
              <a:rPr lang="en-US" dirty="0"/>
              <a:t>To delete a footnote or endnote, select the footnote or endnote reference mark, and press then DELETE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1FC155-851A-4CDB-8995-2E42CA75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C6671F-7563-4C52-B89E-FC07A7E9D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5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Footnotes and Endnotes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convert a footnote to an endnote or vice versa, select the reference and, on the References tab, in the Footnotes &amp; Endnotes group, click the </a:t>
            </a:r>
            <a:r>
              <a:rPr lang="en-US" b="1" dirty="0"/>
              <a:t>Footnotes &amp; Endnotes </a:t>
            </a:r>
            <a:r>
              <a:rPr lang="en-US" dirty="0"/>
              <a:t>dialog box launcher, and then click </a:t>
            </a:r>
            <a:r>
              <a:rPr lang="en-US" b="1" dirty="0"/>
              <a:t>Convert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38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56" y="3016137"/>
            <a:ext cx="2172484" cy="13922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46C48E-784D-42E1-AD5E-991A1045C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C15C0-C884-4D0C-9FEF-B545D41E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980125"/>
      </p:ext>
    </p:extLst>
  </p:cSld>
  <p:clrMapOvr>
    <a:masterClrMapping/>
  </p:clrMapOvr>
</p:sld>
</file>

<file path=ppt/theme/theme1.xml><?xml version="1.0" encoding="utf-8"?>
<a:theme xmlns:a="http://schemas.openxmlformats.org/drawingml/2006/main" name="pptD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ppt434F.tmp</Template>
  <TotalTime>4367</TotalTime>
  <Words>2089</Words>
  <Application>Microsoft Office PowerPoint</Application>
  <PresentationFormat>Widescreen</PresentationFormat>
  <Paragraphs>250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Calibri Light</vt:lpstr>
      <vt:lpstr>Segoe UI</vt:lpstr>
      <vt:lpstr>pptDB35.tmp</vt:lpstr>
      <vt:lpstr>Custom Design</vt:lpstr>
      <vt:lpstr>PowerPoint Presentation</vt:lpstr>
      <vt:lpstr>Microsoft Word</vt:lpstr>
      <vt:lpstr>Lesson Objectives</vt:lpstr>
      <vt:lpstr>Why Use References?</vt:lpstr>
      <vt:lpstr>Why Use References?</vt:lpstr>
      <vt:lpstr>Using Footnotes and Endnotes</vt:lpstr>
      <vt:lpstr>Using Footnotes and Endnotes</vt:lpstr>
      <vt:lpstr>Using Footnotes and Endnotes</vt:lpstr>
      <vt:lpstr>Using Footnotes and Endnotes</vt:lpstr>
      <vt:lpstr>Inserting Citation Sources</vt:lpstr>
      <vt:lpstr>Inserting Citation Sources</vt:lpstr>
      <vt:lpstr>Inserting Citation Sources</vt:lpstr>
      <vt:lpstr>Inserting Citation Sources</vt:lpstr>
      <vt:lpstr>Creating a Table of Contents</vt:lpstr>
      <vt:lpstr>Creating a Table of Contents</vt:lpstr>
      <vt:lpstr>Creating a Table of Contents</vt:lpstr>
      <vt:lpstr>Creating a Table of Contents</vt:lpstr>
      <vt:lpstr>Creating a Table of Contents</vt:lpstr>
      <vt:lpstr>Document Collaboration</vt:lpstr>
      <vt:lpstr>Document Collaboration</vt:lpstr>
      <vt:lpstr>Document Collaboration</vt:lpstr>
      <vt:lpstr>Document Collaboration</vt:lpstr>
      <vt:lpstr>Document Collaboration</vt:lpstr>
      <vt:lpstr>Document Collaboration</vt:lpstr>
      <vt:lpstr>Document Collaboration</vt:lpstr>
      <vt:lpstr>Document Collaboration</vt:lpstr>
      <vt:lpstr>Using Track Changes</vt:lpstr>
      <vt:lpstr>Using Track Changes</vt:lpstr>
      <vt:lpstr>Using Track Changes</vt:lpstr>
      <vt:lpstr>Using Track Changes</vt:lpstr>
      <vt:lpstr>Using Track Changes</vt:lpstr>
      <vt:lpstr>Using Track Changes</vt:lpstr>
      <vt:lpstr>Using Track Changes</vt:lpstr>
      <vt:lpstr>Using Track Changes</vt:lpstr>
      <vt:lpstr>Using Track Changes</vt:lpstr>
      <vt:lpstr>Using Track Changes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2016 Core</dc:title>
  <dc:creator>CCI Student</dc:creator>
  <cp:lastModifiedBy>Sue Wong</cp:lastModifiedBy>
  <cp:revision>59</cp:revision>
  <dcterms:created xsi:type="dcterms:W3CDTF">2016-06-08T21:39:01Z</dcterms:created>
  <dcterms:modified xsi:type="dcterms:W3CDTF">2019-08-29T21:55:51Z</dcterms:modified>
</cp:coreProperties>
</file>